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voca.ro/1kOmEhGXdAko"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0d2b53fe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0d2b53fe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áéíóúÁÉÍÓÚñÑ</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0d4e9c0d0c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0d4e9c0d0c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0d47b72d4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0d47b72d4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En contrasto a sicilia, argentina estaba teniendo un auge económico y personas tenían oficios más modernos. En plaza del tallado, era práctico</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Los carretti son como meditaciones en la majestad de las iglesias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El fileteado, acuerdo a mucho de sus maestros, es como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y la vida porteña es con ajetreo.</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0cd229df7c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0cd229df7c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https://voca.ro/1lFpRKlOHlwa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Entrejido con las florituras barrocas frecuemente son flores, animales y dragones, y cintas, usualmente en </a:t>
            </a:r>
            <a:r>
              <a:rPr lang="en">
                <a:solidFill>
                  <a:schemeClr val="dk1"/>
                </a:solidFill>
              </a:rPr>
              <a:t>la tribanda </a:t>
            </a:r>
            <a:r>
              <a:rPr lang="en">
                <a:solidFill>
                  <a:schemeClr val="dk1"/>
                </a:solidFill>
              </a:rPr>
              <a:t>argentina.</a:t>
            </a:r>
            <a:endParaRPr>
              <a:solidFill>
                <a:schemeClr val="dk1"/>
              </a:solidFill>
            </a:endParaRPr>
          </a:p>
          <a:p>
            <a:pPr indent="0" lvl="0" marL="0" rtl="0" algn="l">
              <a:spcBef>
                <a:spcPts val="0"/>
              </a:spcBef>
              <a:spcAft>
                <a:spcPts val="0"/>
              </a:spcAft>
              <a:buNone/>
            </a:pPr>
            <a:r>
              <a:rPr lang="en">
                <a:solidFill>
                  <a:schemeClr val="dk1"/>
                </a:solidFill>
              </a:rPr>
              <a:t>También se presentan personajes argentinos, especialmente Juan Perón, iconos religiosos, y proverbos.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Florituras barrocas</a:t>
            </a:r>
            <a:endParaRPr>
              <a:solidFill>
                <a:schemeClr val="dk1"/>
              </a:solidFill>
            </a:endParaRPr>
          </a:p>
          <a:p>
            <a:pPr indent="0" lvl="0" marL="0" rtl="0" algn="l">
              <a:spcBef>
                <a:spcPts val="0"/>
              </a:spcBef>
              <a:spcAft>
                <a:spcPts val="0"/>
              </a:spcAft>
              <a:buNone/>
            </a:pPr>
            <a:r>
              <a:rPr lang="en">
                <a:solidFill>
                  <a:schemeClr val="dk1"/>
                </a:solidFill>
              </a:rPr>
              <a:t>Cintas y banderas</a:t>
            </a:r>
            <a:endParaRPr>
              <a:solidFill>
                <a:schemeClr val="dk1"/>
              </a:solidFill>
            </a:endParaRPr>
          </a:p>
          <a:p>
            <a:pPr indent="0" lvl="0" marL="0" rtl="0" algn="l">
              <a:spcBef>
                <a:spcPts val="0"/>
              </a:spcBef>
              <a:spcAft>
                <a:spcPts val="0"/>
              </a:spcAft>
              <a:buNone/>
            </a:pPr>
            <a:r>
              <a:rPr lang="en">
                <a:solidFill>
                  <a:schemeClr val="dk1"/>
                </a:solidFill>
              </a:rPr>
              <a:t>Ribete fino</a:t>
            </a:r>
            <a:endParaRPr>
              <a:solidFill>
                <a:schemeClr val="dk1"/>
              </a:solidFill>
            </a:endParaRPr>
          </a:p>
          <a:p>
            <a:pPr indent="0" lvl="0" marL="0" rtl="0" algn="l">
              <a:spcBef>
                <a:spcPts val="0"/>
              </a:spcBef>
              <a:spcAft>
                <a:spcPts val="0"/>
              </a:spcAft>
              <a:buNone/>
            </a:pPr>
            <a:r>
              <a:rPr lang="en">
                <a:solidFill>
                  <a:schemeClr val="dk1"/>
                </a:solidFill>
              </a:rPr>
              <a:t>Flores</a:t>
            </a:r>
            <a:endParaRPr>
              <a:solidFill>
                <a:schemeClr val="dk1"/>
              </a:solidFill>
            </a:endParaRPr>
          </a:p>
          <a:p>
            <a:pPr indent="0" lvl="0" marL="0" rtl="0" algn="l">
              <a:spcBef>
                <a:spcPts val="0"/>
              </a:spcBef>
              <a:spcAft>
                <a:spcPts val="0"/>
              </a:spcAft>
              <a:buNone/>
            </a:pPr>
            <a:r>
              <a:rPr lang="en">
                <a:solidFill>
                  <a:schemeClr val="dk1"/>
                </a:solidFill>
              </a:rPr>
              <a:t>Animales</a:t>
            </a:r>
            <a:endParaRPr>
              <a:solidFill>
                <a:schemeClr val="dk1"/>
              </a:solidFill>
            </a:endParaRPr>
          </a:p>
          <a:p>
            <a:pPr indent="0" lvl="0" marL="0" rtl="0" algn="l">
              <a:spcBef>
                <a:spcPts val="0"/>
              </a:spcBef>
              <a:spcAft>
                <a:spcPts val="0"/>
              </a:spcAft>
              <a:buNone/>
            </a:pPr>
            <a:r>
              <a:rPr lang="en">
                <a:solidFill>
                  <a:schemeClr val="dk1"/>
                </a:solidFill>
              </a:rPr>
              <a:t>Personajes argentinos</a:t>
            </a:r>
            <a:endParaRPr>
              <a:solidFill>
                <a:schemeClr val="dk1"/>
              </a:solidFill>
            </a:endParaRPr>
          </a:p>
          <a:p>
            <a:pPr indent="0" lvl="0" marL="0" rtl="0" algn="l">
              <a:spcBef>
                <a:spcPts val="0"/>
              </a:spcBef>
              <a:spcAft>
                <a:spcPts val="0"/>
              </a:spcAft>
              <a:buNone/>
            </a:pPr>
            <a:r>
              <a:rPr lang="en">
                <a:solidFill>
                  <a:schemeClr val="dk1"/>
                </a:solidFill>
              </a:rPr>
              <a:t>Iconos religiosos</a:t>
            </a:r>
            <a:endParaRPr>
              <a:solidFill>
                <a:schemeClr val="dk1"/>
              </a:solidFill>
            </a:endParaRPr>
          </a:p>
          <a:p>
            <a:pPr indent="0" lvl="0" marL="0" rtl="0" algn="l">
              <a:spcBef>
                <a:spcPts val="0"/>
              </a:spcBef>
              <a:spcAft>
                <a:spcPts val="0"/>
              </a:spcAft>
              <a:buNone/>
            </a:pPr>
            <a:r>
              <a:rPr lang="en">
                <a:solidFill>
                  <a:schemeClr val="dk1"/>
                </a:solidFill>
              </a:rPr>
              <a:t>Proverbios y dichos sentidos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Fileteado siempre se pinta en fondos lisos, y donde dos regiones de color se unen, hay ribetes finos en líneas o curvas simples.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 menudo hay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Casi siempre las banderas son argentinas, pero ocasionalmente son de otros países.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0d4e9c0d0c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0d4e9c0d0c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0d47b72d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0d47b72d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0cd229df7c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0cd229df7c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0d2d46ffe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0d2d46ffe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fcac532f8f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fcac532f8f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Lechero, 1900 (Pinterest)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fcac532f8f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fcac532f8f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Montevideo, 1930</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fcac532f8f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fcac532f8f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1932</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fcac532f8f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fcac532f8f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fcac532f8f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fcac532f8f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fcac532f8f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fcac532f8f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0cd229df7c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0cd229df7c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0d47b72d4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0d47b72d4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https://voca.ro/1kOmEhGXdAko</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En el siglo diecinueve, m</a:t>
            </a:r>
            <a:r>
              <a:rPr lang="en">
                <a:solidFill>
                  <a:schemeClr val="dk1"/>
                </a:solidFill>
              </a:rPr>
              <a:t>ás sicilianos estaban usando carretes para viajar y trabajar porque la sistema de caminos estaba desarrollado mucho más.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Para expresarse, desarrollaron un arte de adornarlos extravagantemente con pinturas y tallas. A menudo requirió cuatro especializaciones: un pintor, un tallador, un herrero y un carpintero.</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Conocían el arte principalmente por las iglesias en sus villas, así que hay diversidad estilística entre regiones de Sicilia: cerca Palermu son amarillos y más influido por el arte árabe-normo, y cerca Catania son rojos y mas barrocos.</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jp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jp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El Fileteado de</a:t>
            </a:r>
            <a:endParaRPr/>
          </a:p>
          <a:p>
            <a:pPr indent="0" lvl="0" marL="0" rtl="0" algn="ctr">
              <a:spcBef>
                <a:spcPts val="0"/>
              </a:spcBef>
              <a:spcAft>
                <a:spcPts val="0"/>
              </a:spcAft>
              <a:buNone/>
            </a:pPr>
            <a:r>
              <a:rPr lang="en"/>
              <a:t>Buenos Aires</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Hazel Brown, SPAN 101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Los carretes argentinos</a:t>
            </a:r>
            <a:endParaRPr/>
          </a:p>
        </p:txBody>
      </p:sp>
      <p:sp>
        <p:nvSpPr>
          <p:cNvPr id="118" name="Google Shape;118;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9" name="Google Shape;119;p22"/>
          <p:cNvPicPr preferRelativeResize="0"/>
          <p:nvPr/>
        </p:nvPicPr>
        <p:blipFill rotWithShape="1">
          <a:blip r:embed="rId3">
            <a:alphaModFix/>
          </a:blip>
          <a:srcRect b="0" l="0" r="40112" t="0"/>
          <a:stretch/>
        </p:blipFill>
        <p:spPr>
          <a:xfrm>
            <a:off x="5066000" y="2132475"/>
            <a:ext cx="4078000" cy="3011025"/>
          </a:xfrm>
          <a:prstGeom prst="rect">
            <a:avLst/>
          </a:prstGeom>
          <a:noFill/>
          <a:ln>
            <a:noFill/>
          </a:ln>
        </p:spPr>
      </p:pic>
      <p:pic>
        <p:nvPicPr>
          <p:cNvPr id="120" name="Google Shape;120;p22"/>
          <p:cNvPicPr preferRelativeResize="0"/>
          <p:nvPr/>
        </p:nvPicPr>
        <p:blipFill rotWithShape="1">
          <a:blip r:embed="rId4">
            <a:alphaModFix/>
          </a:blip>
          <a:srcRect b="0" l="0" r="45214" t="0"/>
          <a:stretch/>
        </p:blipFill>
        <p:spPr>
          <a:xfrm>
            <a:off x="-2" y="2132475"/>
            <a:ext cx="2514868" cy="3011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Yapán</a:t>
            </a:r>
            <a:endParaRPr/>
          </a:p>
        </p:txBody>
      </p:sp>
      <p:sp>
        <p:nvSpPr>
          <p:cNvPr id="126" name="Google Shape;126;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En lugar del tallado, los carretos argentinos hacían profundidad por una técnica de sombreado llamado "yapán". </a:t>
            </a:r>
            <a:endParaRPr/>
          </a:p>
        </p:txBody>
      </p:sp>
      <p:pic>
        <p:nvPicPr>
          <p:cNvPr id="127" name="Google Shape;127;p23"/>
          <p:cNvPicPr preferRelativeResize="0"/>
          <p:nvPr/>
        </p:nvPicPr>
        <p:blipFill rotWithShape="1">
          <a:blip r:embed="rId3">
            <a:alphaModFix/>
          </a:blip>
          <a:srcRect b="40713" l="0" r="0" t="9574"/>
          <a:stretch/>
        </p:blipFill>
        <p:spPr>
          <a:xfrm>
            <a:off x="0" y="3018000"/>
            <a:ext cx="5700774" cy="2125500"/>
          </a:xfrm>
          <a:prstGeom prst="rect">
            <a:avLst/>
          </a:prstGeom>
          <a:noFill/>
          <a:ln>
            <a:noFill/>
          </a:ln>
        </p:spPr>
      </p:pic>
      <p:pic>
        <p:nvPicPr>
          <p:cNvPr id="128" name="Google Shape;128;p23"/>
          <p:cNvPicPr preferRelativeResize="0"/>
          <p:nvPr/>
        </p:nvPicPr>
        <p:blipFill>
          <a:blip r:embed="rId4">
            <a:alphaModFix/>
          </a:blip>
          <a:stretch>
            <a:fillRect/>
          </a:stretch>
        </p:blipFill>
        <p:spPr>
          <a:xfrm>
            <a:off x="5928113" y="3017994"/>
            <a:ext cx="3215886" cy="2125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Motivos comunes</a:t>
            </a:r>
            <a:endParaRPr/>
          </a:p>
        </p:txBody>
      </p:sp>
      <p:sp>
        <p:nvSpPr>
          <p:cNvPr id="134" name="Google Shape;134;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Entrejido con las florituras barrocas frecuemente son flores, animales y dragones, y cintas, usualmente en la tribanda argentina.</a:t>
            </a:r>
            <a:endParaRPr/>
          </a:p>
        </p:txBody>
      </p:sp>
      <p:pic>
        <p:nvPicPr>
          <p:cNvPr id="135" name="Google Shape;135;p24"/>
          <p:cNvPicPr preferRelativeResize="0"/>
          <p:nvPr/>
        </p:nvPicPr>
        <p:blipFill rotWithShape="1">
          <a:blip r:embed="rId3">
            <a:alphaModFix/>
          </a:blip>
          <a:srcRect b="14592" l="24364" r="22762" t="38695"/>
          <a:stretch/>
        </p:blipFill>
        <p:spPr>
          <a:xfrm>
            <a:off x="5282842" y="1727100"/>
            <a:ext cx="3861158" cy="3416400"/>
          </a:xfrm>
          <a:prstGeom prst="rect">
            <a:avLst/>
          </a:prstGeom>
          <a:noFill/>
          <a:ln>
            <a:noFill/>
          </a:ln>
        </p:spPr>
      </p:pic>
      <p:pic>
        <p:nvPicPr>
          <p:cNvPr id="136" name="Google Shape;136;p24"/>
          <p:cNvPicPr preferRelativeResize="0"/>
          <p:nvPr/>
        </p:nvPicPr>
        <p:blipFill>
          <a:blip r:embed="rId4">
            <a:alphaModFix/>
          </a:blip>
          <a:stretch>
            <a:fillRect/>
          </a:stretch>
        </p:blipFill>
        <p:spPr>
          <a:xfrm>
            <a:off x="-3" y="2581623"/>
            <a:ext cx="5177626" cy="256187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Icono de Buenos Aires</a:t>
            </a:r>
            <a:endParaRPr/>
          </a:p>
        </p:txBody>
      </p:sp>
      <p:sp>
        <p:nvSpPr>
          <p:cNvPr id="142" name="Google Shape;142;p25"/>
          <p:cNvSpPr txBox="1"/>
          <p:nvPr>
            <p:ph idx="1" type="body"/>
          </p:nvPr>
        </p:nvSpPr>
        <p:spPr>
          <a:xfrm>
            <a:off x="311700" y="1152475"/>
            <a:ext cx="4426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3" name="Google Shape;143;p25"/>
          <p:cNvPicPr preferRelativeResize="0"/>
          <p:nvPr/>
        </p:nvPicPr>
        <p:blipFill rotWithShape="1">
          <a:blip r:embed="rId3">
            <a:alphaModFix/>
          </a:blip>
          <a:srcRect b="0" l="0" r="16198" t="0"/>
          <a:stretch/>
        </p:blipFill>
        <p:spPr>
          <a:xfrm>
            <a:off x="4717050" y="445025"/>
            <a:ext cx="4426950" cy="3962075"/>
          </a:xfrm>
          <a:prstGeom prst="rect">
            <a:avLst/>
          </a:prstGeom>
          <a:noFill/>
          <a:ln>
            <a:noFill/>
          </a:ln>
        </p:spPr>
      </p:pic>
      <p:sp>
        <p:nvSpPr>
          <p:cNvPr id="144" name="Google Shape;144;p25"/>
          <p:cNvSpPr txBox="1"/>
          <p:nvPr/>
        </p:nvSpPr>
        <p:spPr>
          <a:xfrm>
            <a:off x="4738500" y="4407100"/>
            <a:ext cx="4518000" cy="30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Instalación por Gustavo Ferrari a la exposición "corazones vivos", 2006</a:t>
            </a:r>
            <a:endParaRPr>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Reflection</a:t>
            </a:r>
            <a:endParaRPr/>
          </a:p>
        </p:txBody>
      </p:sp>
      <p:sp>
        <p:nvSpPr>
          <p:cNvPr id="150" name="Google Shape;150;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Clr>
                <a:schemeClr val="dk1"/>
              </a:buClr>
              <a:buSzPct val="100000"/>
              <a:buFont typeface="Arial"/>
              <a:buNone/>
            </a:pPr>
            <a:r>
              <a:rPr lang="en" sz="1100">
                <a:solidFill>
                  <a:schemeClr val="dk1"/>
                </a:solidFill>
              </a:rPr>
              <a:t>I first learned about filete porteño when I was browsing UNESCO’s registry of intangible cultural heritage. I knew of its Buenos Aires origin and its general look prior to this project.  The font reminded me of a commercial art style that invoked a turn of the century circus advertisements in America. However, the details and curves on the flowers and faces were much more artistically developed than the American advertisements.  It seemed likely that these Argentine motifs were probably influenced by Italian pop culture.  I had seen similar motifs in turn of the century Italian pop art as well as the flourishes in Italian Baroque art.  I knew that Argentina had many Italian immigrants and wondered what the specific connection between these art styles were. </a:t>
            </a:r>
            <a:endParaRPr sz="1100">
              <a:solidFill>
                <a:schemeClr val="dk1"/>
              </a:solidFill>
            </a:endParaRPr>
          </a:p>
          <a:p>
            <a:pPr indent="0" lvl="0" marL="0" rtl="0" algn="l">
              <a:spcBef>
                <a:spcPts val="0"/>
              </a:spcBef>
              <a:spcAft>
                <a:spcPts val="0"/>
              </a:spcAft>
              <a:buClr>
                <a:schemeClr val="dk1"/>
              </a:buClr>
              <a:buSzPct val="100000"/>
              <a:buFont typeface="Arial"/>
              <a:buNone/>
            </a:pPr>
            <a:r>
              <a:t/>
            </a:r>
            <a:endParaRPr sz="1100">
              <a:solidFill>
                <a:schemeClr val="dk1"/>
              </a:solidFill>
            </a:endParaRPr>
          </a:p>
          <a:p>
            <a:pPr indent="0" lvl="0" marL="0" rtl="0" algn="l">
              <a:spcBef>
                <a:spcPts val="0"/>
              </a:spcBef>
              <a:spcAft>
                <a:spcPts val="0"/>
              </a:spcAft>
              <a:buClr>
                <a:schemeClr val="dk1"/>
              </a:buClr>
              <a:buSzPct val="100000"/>
              <a:buFont typeface="Arial"/>
              <a:buNone/>
            </a:pPr>
            <a:r>
              <a:rPr lang="en" sz="1100">
                <a:solidFill>
                  <a:schemeClr val="dk1"/>
                </a:solidFill>
              </a:rPr>
              <a:t>I am fascinated by Sicilian </a:t>
            </a:r>
            <a:r>
              <a:rPr i="1" lang="en" sz="1100">
                <a:solidFill>
                  <a:schemeClr val="dk1"/>
                </a:solidFill>
              </a:rPr>
              <a:t>carrettu</a:t>
            </a:r>
            <a:r>
              <a:rPr lang="en" sz="1100">
                <a:solidFill>
                  <a:schemeClr val="dk1"/>
                </a:solidFill>
              </a:rPr>
              <a:t> culture but before this project I did not know it had influence outside of Sicilian folk art.  While researching this project I did not have opportunity to read peer reviewed articles or books on the history of fileteado, but found that an </a:t>
            </a:r>
            <a:r>
              <a:rPr i="1" lang="en" sz="1100">
                <a:solidFill>
                  <a:schemeClr val="dk1"/>
                </a:solidFill>
              </a:rPr>
              <a:t>El País </a:t>
            </a:r>
            <a:r>
              <a:rPr lang="en" sz="1100">
                <a:solidFill>
                  <a:schemeClr val="dk1"/>
                </a:solidFill>
              </a:rPr>
              <a:t>article connected its origins to the c</a:t>
            </a:r>
            <a:r>
              <a:rPr i="1" lang="en" sz="1100">
                <a:solidFill>
                  <a:schemeClr val="dk1"/>
                </a:solidFill>
              </a:rPr>
              <a:t>arrettu sicilianu</a:t>
            </a:r>
            <a:r>
              <a:rPr lang="en" sz="1100">
                <a:solidFill>
                  <a:schemeClr val="dk1"/>
                </a:solidFill>
              </a:rPr>
              <a:t>. </a:t>
            </a:r>
            <a:endParaRPr sz="1100">
              <a:solidFill>
                <a:schemeClr val="dk1"/>
              </a:solidFill>
            </a:endParaRPr>
          </a:p>
          <a:p>
            <a:pPr indent="0" lvl="0" marL="0" rtl="0" algn="l">
              <a:spcBef>
                <a:spcPts val="0"/>
              </a:spcBef>
              <a:spcAft>
                <a:spcPts val="0"/>
              </a:spcAft>
              <a:buClr>
                <a:schemeClr val="dk1"/>
              </a:buClr>
              <a:buSzPct val="100000"/>
              <a:buFont typeface="Arial"/>
              <a:buNone/>
            </a:pPr>
            <a:r>
              <a:t/>
            </a:r>
            <a:endParaRPr sz="1100">
              <a:solidFill>
                <a:schemeClr val="dk1"/>
              </a:solidFill>
            </a:endParaRPr>
          </a:p>
          <a:p>
            <a:pPr indent="0" lvl="0" marL="0" rtl="0" algn="l">
              <a:spcBef>
                <a:spcPts val="0"/>
              </a:spcBef>
              <a:spcAft>
                <a:spcPts val="0"/>
              </a:spcAft>
              <a:buClr>
                <a:schemeClr val="dk1"/>
              </a:buClr>
              <a:buSzPct val="100000"/>
              <a:buFont typeface="Arial"/>
              <a:buNone/>
            </a:pPr>
            <a:r>
              <a:rPr lang="en" sz="1100">
                <a:solidFill>
                  <a:schemeClr val="dk1"/>
                </a:solidFill>
              </a:rPr>
              <a:t>The classic fileteado carts were different than the carretti: both were personalized artistic transformations of indispensable but mundane carts, but the fileteado carts were not as detailed.  In the Sicilian countryside, the carretti were produced with intense details including every large planar surface featuring an elaborate historical painting, and beams including both carving and painting to add depth. Buenos Aires in contrast was a bustling major world port where residents had less time and space to spend on decorating carts.  </a:t>
            </a:r>
            <a:endParaRPr sz="1100">
              <a:solidFill>
                <a:schemeClr val="dk1"/>
              </a:solidFill>
            </a:endParaRPr>
          </a:p>
          <a:p>
            <a:pPr indent="0" lvl="0" marL="0" rtl="0" algn="l">
              <a:spcBef>
                <a:spcPts val="0"/>
              </a:spcBef>
              <a:spcAft>
                <a:spcPts val="0"/>
              </a:spcAft>
              <a:buClr>
                <a:schemeClr val="dk1"/>
              </a:buClr>
              <a:buSzPct val="100000"/>
              <a:buFont typeface="Arial"/>
              <a:buNone/>
            </a:pPr>
            <a:r>
              <a:t/>
            </a:r>
            <a:endParaRPr sz="1100">
              <a:solidFill>
                <a:schemeClr val="dk1"/>
              </a:solidFill>
            </a:endParaRPr>
          </a:p>
          <a:p>
            <a:pPr indent="0" lvl="0" marL="0" rtl="0" algn="l">
              <a:spcBef>
                <a:spcPts val="0"/>
              </a:spcBef>
              <a:spcAft>
                <a:spcPts val="0"/>
              </a:spcAft>
              <a:buClr>
                <a:schemeClr val="dk1"/>
              </a:buClr>
              <a:buSzPct val="100000"/>
              <a:buFont typeface="Arial"/>
              <a:buNone/>
            </a:pPr>
            <a:r>
              <a:rPr lang="en" sz="1100">
                <a:solidFill>
                  <a:schemeClr val="dk1"/>
                </a:solidFill>
              </a:rPr>
              <a:t>As Americans, we are generally familiar with the problem of adapting an old culture to a new place, and appreciating what comes of these efforts. For example, everyone knows the pizza and pasta Americans enjoy is quite different from its Italian counterparts, and most also know that even the most traditional Italian recipes have made adaptations, and that Italian cooks can probably tell you what in particular (e.g. that true </a:t>
            </a:r>
            <a:r>
              <a:rPr i="1" lang="en" sz="1100">
                <a:solidFill>
                  <a:schemeClr val="dk1"/>
                </a:solidFill>
              </a:rPr>
              <a:t>muzzarella</a:t>
            </a:r>
            <a:r>
              <a:rPr lang="en" sz="1100">
                <a:solidFill>
                  <a:schemeClr val="dk1"/>
                </a:solidFill>
              </a:rPr>
              <a:t> is made from the milk of the Italian water buffalo). </a:t>
            </a:r>
            <a:endParaRPr sz="1100">
              <a:solidFill>
                <a:schemeClr val="dk1"/>
              </a:solidFill>
            </a:endParaRPr>
          </a:p>
          <a:p>
            <a:pPr indent="0" lvl="0" marL="0" rtl="0" algn="l">
              <a:spcBef>
                <a:spcPts val="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Referencias</a:t>
            </a:r>
            <a:endParaRPr/>
          </a:p>
        </p:txBody>
      </p:sp>
      <p:sp>
        <p:nvSpPr>
          <p:cNvPr id="156" name="Google Shape;156;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12700" lvl="0" marL="355600" rtl="0" algn="l">
              <a:spcBef>
                <a:spcPts val="1200"/>
              </a:spcBef>
              <a:spcAft>
                <a:spcPts val="0"/>
              </a:spcAft>
              <a:buClr>
                <a:schemeClr val="dk1"/>
              </a:buClr>
              <a:buSzPts val="1100"/>
              <a:buFont typeface="Arial"/>
              <a:buNone/>
            </a:pPr>
            <a:r>
              <a:rPr lang="en" sz="1100">
                <a:solidFill>
                  <a:schemeClr val="dk1"/>
                </a:solidFill>
              </a:rPr>
              <a:t>Ferrari, G. (n.d.). </a:t>
            </a:r>
            <a:r>
              <a:rPr i="1" lang="en" sz="1100">
                <a:solidFill>
                  <a:schemeClr val="dk1"/>
                </a:solidFill>
              </a:rPr>
              <a:t>Fileteado</a:t>
            </a:r>
            <a:r>
              <a:rPr lang="en" sz="1100">
                <a:solidFill>
                  <a:schemeClr val="dk1"/>
                </a:solidFill>
              </a:rPr>
              <a:t>. Fileteado Porteño. http://ferrarifileteados.com/fileteado</a:t>
            </a:r>
            <a:endParaRPr sz="1100">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2" name="Google Shape;162;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Except where otherwise noted, al</a:t>
            </a:r>
            <a:r>
              <a:rPr lang="en"/>
              <a:t>l images used in this presentation are sourced from Wikimedia and are in the public domain.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Lechero, 1900</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2" name="Google Shape;62;p14"/>
          <p:cNvPicPr preferRelativeResize="0"/>
          <p:nvPr/>
        </p:nvPicPr>
        <p:blipFill>
          <a:blip r:embed="rId3">
            <a:alphaModFix/>
          </a:blip>
          <a:stretch>
            <a:fillRect/>
          </a:stretch>
        </p:blipFill>
        <p:spPr>
          <a:xfrm>
            <a:off x="2190750" y="914400"/>
            <a:ext cx="4762500" cy="3314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1930</a:t>
            </a:r>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9" name="Google Shape;69;p15"/>
          <p:cNvPicPr preferRelativeResize="0"/>
          <p:nvPr/>
        </p:nvPicPr>
        <p:blipFill>
          <a:blip r:embed="rId3">
            <a:alphaModFix/>
          </a:blip>
          <a:stretch>
            <a:fillRect/>
          </a:stretch>
        </p:blipFill>
        <p:spPr>
          <a:xfrm>
            <a:off x="1714500" y="671513"/>
            <a:ext cx="5715000" cy="38004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5" name="Google Shape;75;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6" name="Google Shape;76;p16"/>
          <p:cNvPicPr preferRelativeResize="0"/>
          <p:nvPr/>
        </p:nvPicPr>
        <p:blipFill>
          <a:blip r:embed="rId3">
            <a:alphaModFix/>
          </a:blip>
          <a:stretch>
            <a:fillRect/>
          </a:stretch>
        </p:blipFill>
        <p:spPr>
          <a:xfrm>
            <a:off x="1524000" y="290513"/>
            <a:ext cx="6096000" cy="4562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1931</a:t>
            </a:r>
            <a:endParaRPr/>
          </a:p>
        </p:txBody>
      </p:sp>
      <p:sp>
        <p:nvSpPr>
          <p:cNvPr id="82" name="Google Shape;82;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3" name="Google Shape;83;p17"/>
          <p:cNvPicPr preferRelativeResize="0"/>
          <p:nvPr/>
        </p:nvPicPr>
        <p:blipFill>
          <a:blip r:embed="rId3">
            <a:alphaModFix/>
          </a:blip>
          <a:stretch>
            <a:fillRect/>
          </a:stretch>
        </p:blipFill>
        <p:spPr>
          <a:xfrm>
            <a:off x="1524000" y="542925"/>
            <a:ext cx="6096000" cy="4057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1970s</a:t>
            </a:r>
            <a:endParaRPr/>
          </a:p>
        </p:txBody>
      </p:sp>
      <p:sp>
        <p:nvSpPr>
          <p:cNvPr id="89" name="Google Shape;89;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0" name="Google Shape;90;p18"/>
          <p:cNvPicPr preferRelativeResize="0"/>
          <p:nvPr/>
        </p:nvPicPr>
        <p:blipFill>
          <a:blip r:embed="rId3">
            <a:alphaModFix/>
          </a:blip>
          <a:stretch>
            <a:fillRect/>
          </a:stretch>
        </p:blipFill>
        <p:spPr>
          <a:xfrm>
            <a:off x="1524000" y="38100"/>
            <a:ext cx="6096000" cy="5067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6" name="Google Shape;96;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7" name="Google Shape;97;p19"/>
          <p:cNvPicPr preferRelativeResize="0"/>
          <p:nvPr/>
        </p:nvPicPr>
        <p:blipFill>
          <a:blip r:embed="rId3">
            <a:alphaModFix/>
          </a:blip>
          <a:stretch>
            <a:fillRect/>
          </a:stretch>
        </p:blipFill>
        <p:spPr>
          <a:xfrm>
            <a:off x="1524000" y="538163"/>
            <a:ext cx="6096000" cy="4067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3" name="Google Shape;103;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4" name="Google Shape;104;p20"/>
          <p:cNvPicPr preferRelativeResize="0"/>
          <p:nvPr/>
        </p:nvPicPr>
        <p:blipFill>
          <a:blip r:embed="rId3">
            <a:alphaModFix/>
          </a:blip>
          <a:stretch>
            <a:fillRect/>
          </a:stretch>
        </p:blipFill>
        <p:spPr>
          <a:xfrm>
            <a:off x="1524000" y="538163"/>
            <a:ext cx="6096000" cy="4067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Lu carrettu sicilianu</a:t>
            </a:r>
            <a:endParaRPr/>
          </a:p>
        </p:txBody>
      </p:sp>
      <p:sp>
        <p:nvSpPr>
          <p:cNvPr id="110" name="Google Shape;110;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Sicilianos </a:t>
            </a:r>
            <a:r>
              <a:rPr lang="en"/>
              <a:t>desarrollaron</a:t>
            </a:r>
            <a:r>
              <a:rPr lang="en"/>
              <a:t> un arte elaborado de adornar su carretes desde el décado 1880. Tomó inspiración del arte de las iglesias, y </a:t>
            </a:r>
            <a:r>
              <a:rPr lang="en"/>
              <a:t>necesitaba</a:t>
            </a:r>
            <a:r>
              <a:rPr lang="en"/>
              <a:t> cuatro especializaciones: un pintor, un tallador, un </a:t>
            </a:r>
            <a:r>
              <a:rPr lang="en"/>
              <a:t>herrero</a:t>
            </a:r>
            <a:r>
              <a:rPr lang="en"/>
              <a:t> y un </a:t>
            </a:r>
            <a:r>
              <a:rPr lang="en"/>
              <a:t>carpintero.</a:t>
            </a:r>
            <a:endParaRPr/>
          </a:p>
        </p:txBody>
      </p:sp>
      <p:pic>
        <p:nvPicPr>
          <p:cNvPr id="111" name="Google Shape;111;p21"/>
          <p:cNvPicPr preferRelativeResize="0"/>
          <p:nvPr/>
        </p:nvPicPr>
        <p:blipFill>
          <a:blip r:embed="rId3">
            <a:alphaModFix/>
          </a:blip>
          <a:stretch>
            <a:fillRect/>
          </a:stretch>
        </p:blipFill>
        <p:spPr>
          <a:xfrm>
            <a:off x="0" y="2277475"/>
            <a:ext cx="4094325" cy="2866025"/>
          </a:xfrm>
          <a:prstGeom prst="rect">
            <a:avLst/>
          </a:prstGeom>
          <a:noFill/>
          <a:ln>
            <a:noFill/>
          </a:ln>
        </p:spPr>
      </p:pic>
      <p:pic>
        <p:nvPicPr>
          <p:cNvPr id="112" name="Google Shape;112;p21"/>
          <p:cNvPicPr preferRelativeResize="0"/>
          <p:nvPr/>
        </p:nvPicPr>
        <p:blipFill>
          <a:blip r:embed="rId4">
            <a:alphaModFix/>
          </a:blip>
          <a:stretch>
            <a:fillRect/>
          </a:stretch>
        </p:blipFill>
        <p:spPr>
          <a:xfrm>
            <a:off x="4878288" y="2277475"/>
            <a:ext cx="4265712" cy="2866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